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72" r:id="rId5"/>
    <p:sldId id="261" r:id="rId6"/>
    <p:sldId id="262" r:id="rId7"/>
    <p:sldId id="264" r:id="rId8"/>
    <p:sldId id="265" r:id="rId9"/>
    <p:sldId id="266" r:id="rId10"/>
    <p:sldId id="277" r:id="rId11"/>
    <p:sldId id="267" r:id="rId12"/>
    <p:sldId id="268" r:id="rId13"/>
    <p:sldId id="273" r:id="rId14"/>
    <p:sldId id="269" r:id="rId15"/>
    <p:sldId id="270" r:id="rId16"/>
    <p:sldId id="286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DA45"/>
    <a:srgbClr val="3DE4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9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Копия DSCN56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5656" y="476673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  </a:t>
            </a:r>
            <a:r>
              <a:rPr lang="ru-RU" sz="5400" dirty="0" smtClean="0"/>
              <a:t>Ганькино-родной мой край, для сельчан ты просто рай</a:t>
            </a:r>
            <a:endParaRPr lang="ru-RU" sz="5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0648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Раздел. «Народное искусство»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посещение выставки народно- прикладного искусства  в музее;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-знакомство с чувашскими вышивками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(украшение полотенец)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-посещение занятий гончарного кружка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ГБУ МДОУ\Desktop\зине поход\IMG_0795.jpg"/>
          <p:cNvPicPr>
            <a:picLocks noChangeAspect="1" noChangeArrowheads="1"/>
          </p:cNvPicPr>
          <p:nvPr/>
        </p:nvPicPr>
        <p:blipFill>
          <a:blip r:embed="rId2" cstate="print"/>
          <a:srcRect l="6992" t="25169" r="18986"/>
          <a:stretch>
            <a:fillRect/>
          </a:stretch>
        </p:blipFill>
        <p:spPr bwMode="auto">
          <a:xfrm>
            <a:off x="1907704" y="2708920"/>
            <a:ext cx="5472608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1"/>
            <a:ext cx="712879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IV</a:t>
            </a:r>
            <a:r>
              <a:rPr lang="ru-RU" sz="3600" b="1" dirty="0" smtClean="0"/>
              <a:t>Раздел. «Фольклор»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-знакомство с чувашскими народными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песнями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Знакомство с культурными традициями;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-разучивание хороводов, народных песен;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-встреча со школьной фольклорной группой;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Знакомство с христианскими праздниками;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-участие в народных праздниках, 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проводимых в нашем селе.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66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8064896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9"/>
          <p:cNvSpPr txBox="1">
            <a:spLocks noChangeArrowheads="1"/>
          </p:cNvSpPr>
          <p:nvPr/>
        </p:nvSpPr>
        <p:spPr bwMode="auto">
          <a:xfrm>
            <a:off x="467544" y="1412776"/>
            <a:ext cx="8136903" cy="5112568"/>
          </a:xfrm>
          <a:prstGeom prst="rect">
            <a:avLst/>
          </a:prstGeom>
          <a:solidFill>
            <a:srgbClr val="3ADA45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/>
          <a:lstStyle/>
          <a:p>
            <a:pPr algn="ctr">
              <a:defRPr/>
            </a:pPr>
            <a:endParaRPr lang="ru-RU" sz="2000" dirty="0" smtClean="0">
              <a:latin typeface="Georgia" pitchFamily="18" charset="0"/>
            </a:endParaRPr>
          </a:p>
          <a:p>
            <a:pPr algn="ctr">
              <a:defRPr/>
            </a:pPr>
            <a:endParaRPr lang="ru-RU" sz="2000" dirty="0" smtClean="0">
              <a:latin typeface="Georgia" pitchFamily="18" charset="0"/>
            </a:endParaRPr>
          </a:p>
          <a:p>
            <a:pPr algn="ctr">
              <a:defRPr/>
            </a:pPr>
            <a:endParaRPr lang="ru-RU" sz="2000" dirty="0" smtClean="0">
              <a:latin typeface="Georgia" pitchFamily="18" charset="0"/>
            </a:endParaRPr>
          </a:p>
          <a:p>
            <a:pPr algn="ctr">
              <a:defRPr/>
            </a:pPr>
            <a:r>
              <a:rPr lang="ru-RU" sz="2000" dirty="0" smtClean="0">
                <a:latin typeface="Georgia" pitchFamily="18" charset="0"/>
              </a:rPr>
              <a:t>Мультимедийное </a:t>
            </a:r>
            <a:r>
              <a:rPr lang="ru-RU" sz="2000" dirty="0">
                <a:latin typeface="Georgia" pitchFamily="18" charset="0"/>
              </a:rPr>
              <a:t>пособие </a:t>
            </a:r>
          </a:p>
          <a:p>
            <a:pPr algn="ctr">
              <a:defRPr/>
            </a:pPr>
            <a:endParaRPr lang="ru-RU" sz="2000" dirty="0">
              <a:latin typeface="Georgia" pitchFamily="18" charset="0"/>
            </a:endParaRPr>
          </a:p>
          <a:p>
            <a:pPr algn="ctr">
              <a:defRPr/>
            </a:pPr>
            <a:r>
              <a:rPr lang="ru-RU" sz="2000" dirty="0">
                <a:latin typeface="Georgia" pitchFamily="18" charset="0"/>
              </a:rPr>
              <a:t>Дидактическая игра для детей старшей группы</a:t>
            </a:r>
          </a:p>
          <a:p>
            <a:pPr algn="ctr">
              <a:defRPr/>
            </a:pPr>
            <a:r>
              <a:rPr lang="ru-RU" sz="2000" dirty="0" smtClean="0">
                <a:latin typeface="Georgia" pitchFamily="18" charset="0"/>
              </a:rPr>
              <a:t> </a:t>
            </a:r>
            <a:endParaRPr lang="ru-RU" sz="2000" dirty="0">
              <a:latin typeface="Georgia" pitchFamily="18" charset="0"/>
            </a:endParaRPr>
          </a:p>
          <a:p>
            <a:pPr algn="ctr">
              <a:defRPr/>
            </a:pPr>
            <a:endParaRPr lang="ru-RU" sz="2000" dirty="0">
              <a:latin typeface="Georgia" pitchFamily="18" charset="0"/>
            </a:endParaRPr>
          </a:p>
          <a:p>
            <a:pPr algn="ctr">
              <a:defRPr/>
            </a:pPr>
            <a:endParaRPr lang="ru-RU" sz="2000" dirty="0">
              <a:solidFill>
                <a:srgbClr val="33007F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3600" i="1" dirty="0">
                <a:solidFill>
                  <a:srgbClr val="6F3911"/>
                </a:solidFill>
                <a:latin typeface="Georgia" pitchFamily="18" charset="0"/>
              </a:rPr>
              <a:t>«Моя малая Родина»</a:t>
            </a:r>
          </a:p>
          <a:p>
            <a:pPr algn="ctr">
              <a:defRPr/>
            </a:pPr>
            <a:endParaRPr lang="ru-RU" sz="3600" i="1" dirty="0" smtClean="0">
              <a:solidFill>
                <a:srgbClr val="6F391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sz="3600" i="1" dirty="0">
              <a:solidFill>
                <a:srgbClr val="6F3911"/>
              </a:solidFill>
              <a:latin typeface="Georgia" pitchFamily="18" charset="0"/>
            </a:endParaRPr>
          </a:p>
          <a:p>
            <a:pPr algn="r">
              <a:defRPr/>
            </a:pPr>
            <a:r>
              <a:rPr lang="ru-RU" sz="2000" dirty="0">
                <a:solidFill>
                  <a:srgbClr val="33007F"/>
                </a:solidFill>
                <a:latin typeface="Georgia" pitchFamily="18" charset="0"/>
              </a:rPr>
              <a:t>  Выполнила воспитатель</a:t>
            </a:r>
          </a:p>
          <a:p>
            <a:pPr algn="r">
              <a:defRPr/>
            </a:pPr>
            <a:r>
              <a:rPr lang="ru-RU" sz="2000" dirty="0">
                <a:solidFill>
                  <a:srgbClr val="33007F"/>
                </a:solidFill>
                <a:latin typeface="Georgia" pitchFamily="18" charset="0"/>
              </a:rPr>
              <a:t>Чернова З.Н.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1917" y="260648"/>
            <a:ext cx="6314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Раздел.  Мультимедийная презентация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24744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План работы с родителями</a:t>
            </a:r>
          </a:p>
          <a:p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1. Совместные праздники и развлечения.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2. Участие родителей в организации и проведении экскурсий.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3. Проведение родительских собраний.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4. Круглый стол «Традиции семьи».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5. Помощь в оформлении альбомов «Страницы истории», «Все работы хороши»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"/>
            <a:ext cx="8820472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результате проведенной работы мы достигли следующих результатов:</a:t>
            </a:r>
          </a:p>
          <a:p>
            <a:r>
              <a:rPr lang="ru-RU" sz="2800" dirty="0" smtClean="0"/>
              <a:t>-дети имеют представление о селе, в котором они живут, знают, что это их малая родина, испытывают чувство гордости  за свое село.</a:t>
            </a:r>
          </a:p>
          <a:p>
            <a:r>
              <a:rPr lang="ru-RU" sz="2800" dirty="0" smtClean="0"/>
              <a:t>-название села входит в активный словарь ребенка;</a:t>
            </a:r>
          </a:p>
          <a:p>
            <a:r>
              <a:rPr lang="ru-RU" sz="2800" dirty="0" smtClean="0"/>
              <a:t>-знают историю возникновения родного села, его достопримечательности;</a:t>
            </a:r>
          </a:p>
          <a:p>
            <a:r>
              <a:rPr lang="ru-RU" sz="2800" dirty="0" smtClean="0"/>
              <a:t>-имеют представления об исторических памятниках;</a:t>
            </a:r>
          </a:p>
          <a:p>
            <a:r>
              <a:rPr lang="ru-RU" sz="2800" dirty="0" smtClean="0"/>
              <a:t>-Дети знают культуру, обычаи и традиции родного села;</a:t>
            </a:r>
          </a:p>
          <a:p>
            <a:r>
              <a:rPr lang="ru-RU" sz="2800" dirty="0" smtClean="0"/>
              <a:t>-переносят представления о селе в детские виды деятельности: рисуют село, разговаривают про село с другими детьми и взрослыми</a:t>
            </a:r>
            <a:r>
              <a:rPr lang="ru-RU" sz="2800" smtClean="0"/>
              <a:t>, играют в </a:t>
            </a:r>
            <a:r>
              <a:rPr lang="ru-RU" sz="2800" dirty="0" smtClean="0"/>
              <a:t>село, строят их объекты; </a:t>
            </a:r>
          </a:p>
          <a:p>
            <a:r>
              <a:rPr lang="ru-RU" sz="2800" dirty="0" smtClean="0"/>
              <a:t> В перспективе планируем создание в группе уголка «Русская изба».</a:t>
            </a:r>
          </a:p>
          <a:p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D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9"/>
          <p:cNvSpPr txBox="1">
            <a:spLocks noChangeArrowheads="1"/>
          </p:cNvSpPr>
          <p:nvPr/>
        </p:nvSpPr>
        <p:spPr bwMode="auto">
          <a:xfrm>
            <a:off x="323850" y="404813"/>
            <a:ext cx="8431213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/>
          <a:lstStyle/>
          <a:p>
            <a:pPr algn="ctr">
              <a:defRPr/>
            </a:pPr>
            <a:r>
              <a:rPr lang="ru-RU" sz="2000">
                <a:latin typeface="Georgia" pitchFamily="18" charset="0"/>
              </a:rPr>
              <a:t>Мультимедийное пособие </a:t>
            </a:r>
          </a:p>
          <a:p>
            <a:pPr algn="ctr">
              <a:defRPr/>
            </a:pPr>
            <a:endParaRPr lang="ru-RU" sz="2000">
              <a:latin typeface="Georgia" pitchFamily="18" charset="0"/>
            </a:endParaRPr>
          </a:p>
          <a:p>
            <a:pPr algn="ctr">
              <a:defRPr/>
            </a:pPr>
            <a:r>
              <a:rPr lang="ru-RU" sz="2000">
                <a:latin typeface="Georgia" pitchFamily="18" charset="0"/>
              </a:rPr>
              <a:t>Дидактическая игра для детей старшей группы</a:t>
            </a:r>
          </a:p>
          <a:p>
            <a:pPr algn="ctr">
              <a:defRPr/>
            </a:pPr>
            <a:endParaRPr lang="ru-RU" sz="2000">
              <a:latin typeface="Georgia" pitchFamily="18" charset="0"/>
            </a:endParaRPr>
          </a:p>
          <a:p>
            <a:pPr algn="ctr">
              <a:defRPr/>
            </a:pPr>
            <a:endParaRPr lang="ru-RU" sz="2000">
              <a:latin typeface="Georgia" pitchFamily="18" charset="0"/>
            </a:endParaRPr>
          </a:p>
          <a:p>
            <a:pPr algn="ctr">
              <a:defRPr/>
            </a:pPr>
            <a:endParaRPr lang="ru-RU" sz="2000">
              <a:solidFill>
                <a:srgbClr val="33007F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3600" i="1">
                <a:solidFill>
                  <a:srgbClr val="6F3911"/>
                </a:solidFill>
                <a:latin typeface="Georgia" pitchFamily="18" charset="0"/>
              </a:rPr>
              <a:t>«Моя малая Родина»</a:t>
            </a:r>
          </a:p>
          <a:p>
            <a:pPr algn="ctr">
              <a:defRPr/>
            </a:pPr>
            <a:endParaRPr lang="ru-RU" sz="3600" i="1">
              <a:solidFill>
                <a:srgbClr val="6F3911"/>
              </a:solidFill>
              <a:latin typeface="Georgia" pitchFamily="18" charset="0"/>
            </a:endParaRPr>
          </a:p>
          <a:p>
            <a:pPr algn="r">
              <a:defRPr/>
            </a:pPr>
            <a:r>
              <a:rPr lang="ru-RU" sz="2000">
                <a:solidFill>
                  <a:srgbClr val="33007F"/>
                </a:solidFill>
                <a:latin typeface="Georgia" pitchFamily="18" charset="0"/>
              </a:rPr>
              <a:t>  Выполнила воспитатель</a:t>
            </a:r>
          </a:p>
          <a:p>
            <a:pPr algn="r">
              <a:defRPr/>
            </a:pPr>
            <a:r>
              <a:rPr lang="ru-RU" sz="2000">
                <a:solidFill>
                  <a:srgbClr val="33007F"/>
                </a:solidFill>
                <a:latin typeface="Georgia" pitchFamily="18" charset="0"/>
              </a:rPr>
              <a:t>Чернова З.Н.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Копия DSCN56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D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:\IMG_0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2736304" cy="3265603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8197" name="Picture 5" descr="C:\Users\Елена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3583909" cy="2304256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8198" name="Picture 6" descr="C:\Users\Елена\Downloads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212976"/>
            <a:ext cx="3024336" cy="3117873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8199" name="Picture 7" descr="C:\Users\Елена\Downloads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149080"/>
            <a:ext cx="3024336" cy="2319546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D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:\IMG_0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644900"/>
            <a:ext cx="3671961" cy="2554584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9220" name="Picture 4" descr="F:\Новая_папка_(2)\44xkh8r60qx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764705"/>
            <a:ext cx="3672593" cy="2448396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9221" name="Picture 5" descr="F:\Новая_папка_(2)\kb10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43313"/>
            <a:ext cx="3620145" cy="2603389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9222" name="Picture 6" descr="F:\Новая_папка_(2)\загруженно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932" y="692697"/>
            <a:ext cx="3645656" cy="2520404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92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79208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                 Актуальность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Современное общество характеризуется ростом национального самосознания, стремлением понять и познать историю, культуру своего народа особенно остро встает вопрос глубокого и научного обоснования национальных факторов в воспитании детей, ибо сохранение и возрождение культурного наследия начинается со своего края и играет важную роль в воспитании подрастающего поколения.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Народная педагогика- вечно цветущий кладезь мудрости и чистоты помыслов. Чувашская пословица гласит: «Пусть голова имеет добрые намерения,  добрые ноги ведут тебя к добрым целям, добрые руки твои творят добрые дела».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D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Фото\P1030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4664"/>
            <a:ext cx="2592288" cy="2808312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2291" name="Picture 3" descr="F:\Новая_папка_(2)\images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6"/>
            <a:ext cx="2232248" cy="2947945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2292" name="Picture 4" descr="F:\Новая_папка_(2)\images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645024"/>
            <a:ext cx="2232248" cy="2946872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2294" name="Picture 6" descr="F:\Новая_папка_(2)\pic_13586871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645024"/>
            <a:ext cx="2664296" cy="2782441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D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F:\IMG_0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38985"/>
            <a:ext cx="3384376" cy="2457967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1266" name="Picture 2" descr="F:\Новая_папка_(2)\2505f6c1e903bf3d94cc939cb3a1d9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3312368" cy="2494959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1267" name="Picture 3" descr="F:\Новая_папка_(2)\images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45024"/>
            <a:ext cx="3292515" cy="2465858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5" name="Picture 5" descr="F:\Новая_папка_(2)\IMG_55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17032"/>
            <a:ext cx="3566900" cy="2353592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12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D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2" name="Picture 32" descr="F:\Фото\P1000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483" y="3645024"/>
            <a:ext cx="3644819" cy="2736304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0274" name="Picture 34" descr="F:\Новая_папка_(2)\Пылявский 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692696"/>
            <a:ext cx="3724518" cy="2664867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0275" name="Picture 35" descr="F:\Новая_папка_(2)\Пылявский 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92696"/>
            <a:ext cx="3466673" cy="2592859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0277" name="Picture 37" descr="F:\Новая_папка_(2)\Пылявский 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2" y="3716337"/>
            <a:ext cx="3743969" cy="2674865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102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D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15-2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77838"/>
            <a:ext cx="8027987" cy="604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9625557">
            <a:off x="1234956" y="2157560"/>
            <a:ext cx="668163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сформировать у детей позицию, способствующую воспитанию основ нравственности и патриотизма, воспитание у детей гордости за место где они живут, за малую Родину.</a:t>
            </a: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Задачи: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1. Дать достоверные представления об истории малой Родины;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2. Формировать интерес к изучению истории села и его настоящего, развивать чувства любви к родным местам;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3. Воспитывать активное отношение к окружающей жизни, способствовать интеллектуальному развитию.</a:t>
            </a:r>
          </a:p>
          <a:p>
            <a:pPr algn="just"/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8"/>
            <a:ext cx="75608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Задачи: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1. Формировать  любовь к родному  селу и интерес к прошлому и настоящему родного села.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2.Воспитывать чувство гордости за своих земляков.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3.Развивать бережное отношение к достопримечательностям, культуре,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природе.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80728"/>
            <a:ext cx="70567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Любовь к Отчизне начинается с любви к своей малой родине - месту, где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родился человек. В этой связи, как нам представляется, огромное значение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имеет ознакомление дошкольников с историческим, культурным, национальным, географическим, природно - экологическим своеобразием родного региона. Краеведческий подход в образовании дошкольников дает возможность гуманизировать  воспитательный процесс.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08720"/>
            <a:ext cx="6912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Ознакомление детей с родным селом  осуществляется в НОД и в повседневной деятельности. 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Мы живём и работаем в селе, которое богато своими обычаями, традициями.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Нам очень хотелось помочь детям узнать, чем красиво, богато наше село.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24744"/>
            <a:ext cx="64807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Мы живем и работаем в селе, которое богато своими обычаями, традициями.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Нам очень хотелось помочь детям узнать, чем красиво, богато наше село.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Сформировать у детей крупинки уважительного отношения к людям труда;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к истории, культуре, обычаям и традициям родного села.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352928" cy="612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Работа с детьми:</a:t>
            </a:r>
          </a:p>
          <a:p>
            <a:r>
              <a:rPr lang="en-US" sz="3600" b="1" dirty="0" smtClean="0"/>
              <a:t>I </a:t>
            </a:r>
            <a:r>
              <a:rPr lang="ru-RU" sz="3600" b="1" dirty="0" smtClean="0"/>
              <a:t>раздел «Край, что сердцу дорог»</a:t>
            </a:r>
          </a:p>
          <a:p>
            <a:r>
              <a:rPr lang="ru-RU" sz="3200" dirty="0" smtClean="0"/>
              <a:t>-посещение школьного краеведческого музея;</a:t>
            </a:r>
          </a:p>
          <a:p>
            <a:r>
              <a:rPr lang="ru-RU" sz="3200" dirty="0" smtClean="0"/>
              <a:t>-участие в митингах, посвященных дню Победы и дню скорби;</a:t>
            </a:r>
          </a:p>
          <a:p>
            <a:r>
              <a:rPr lang="ru-RU" sz="3200" dirty="0" smtClean="0"/>
              <a:t>-рассматривание альбома «Наша малая родина;;</a:t>
            </a:r>
          </a:p>
          <a:p>
            <a:r>
              <a:rPr lang="ru-RU" sz="3200" dirty="0" smtClean="0"/>
              <a:t>Посещение библиотеки;</a:t>
            </a:r>
          </a:p>
          <a:p>
            <a:r>
              <a:rPr lang="ru-RU" sz="3200" dirty="0" smtClean="0"/>
              <a:t>-беседа «Где работают родители»;</a:t>
            </a:r>
          </a:p>
          <a:p>
            <a:r>
              <a:rPr lang="ru-RU" sz="3200" dirty="0" smtClean="0"/>
              <a:t>-фотовыставка «Наше село сегодня»;</a:t>
            </a:r>
          </a:p>
          <a:p>
            <a:r>
              <a:rPr lang="ru-RU" sz="3200" dirty="0" smtClean="0"/>
              <a:t>-выставка детских работ «Мое  любимое село».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7488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II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Раздел. «Природа Поволжья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-экскурсии в лес;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-беседы о жизни животных и птиц в лесу;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-целевая прогулка на святой родник;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-беседа с детьми «Вода –источник жизни»;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-участие в акции «Спасем наши родники»;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-целевая прогулка на реку Сургут.</a:t>
            </a:r>
          </a:p>
        </p:txBody>
      </p:sp>
      <p:pic>
        <p:nvPicPr>
          <p:cNvPr id="2050" name="Picture 2" descr="C:\Users\ГБУ МДОУ\Desktop\зине поход\DSC_0451.JPG"/>
          <p:cNvPicPr>
            <a:picLocks noChangeAspect="1" noChangeArrowheads="1"/>
          </p:cNvPicPr>
          <p:nvPr/>
        </p:nvPicPr>
        <p:blipFill>
          <a:blip r:embed="rId2" cstate="print"/>
          <a:srcRect l="5765" t="25347" r="3144"/>
          <a:stretch>
            <a:fillRect/>
          </a:stretch>
        </p:blipFill>
        <p:spPr bwMode="auto">
          <a:xfrm>
            <a:off x="1475656" y="3356992"/>
            <a:ext cx="6432084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765</Words>
  <Application>Microsoft Office PowerPoint</Application>
  <PresentationFormat>Экран (4:3)</PresentationFormat>
  <Paragraphs>100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Фаина</dc:creator>
  <cp:lastModifiedBy>юлия</cp:lastModifiedBy>
  <cp:revision>36</cp:revision>
  <dcterms:created xsi:type="dcterms:W3CDTF">2015-02-17T15:39:43Z</dcterms:created>
  <dcterms:modified xsi:type="dcterms:W3CDTF">2015-04-01T15:03:25Z</dcterms:modified>
</cp:coreProperties>
</file>