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72" r:id="rId2"/>
    <p:sldId id="275" r:id="rId3"/>
    <p:sldId id="307" r:id="rId4"/>
    <p:sldId id="305" r:id="rId5"/>
    <p:sldId id="289" r:id="rId6"/>
    <p:sldId id="281" r:id="rId7"/>
    <p:sldId id="282" r:id="rId8"/>
    <p:sldId id="300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59" autoAdjust="0"/>
    <p:restoredTop sz="86380" autoAdjust="0"/>
  </p:normalViewPr>
  <p:slideViewPr>
    <p:cSldViewPr>
      <p:cViewPr>
        <p:scale>
          <a:sx n="60" d="100"/>
          <a:sy n="60" d="100"/>
        </p:scale>
        <p:origin x="-1422" y="-30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178E76-A746-4CBF-AD07-F9B9A41245B9}" type="datetimeFigureOut">
              <a:rPr lang="ru-RU" smtClean="0"/>
              <a:pPr/>
              <a:t>28.11.2014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6134F8-3AEE-4818-BF05-34391E7C8E8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6134F8-3AEE-4818-BF05-34391E7C8E89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28.11.2014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:\Рисунок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971600" y="548680"/>
            <a:ext cx="7776864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«Система формирования у детей дошкольного возраста первичных представлений о социокультурных ценностях нашего народа »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419872" y="4293096"/>
            <a:ext cx="504056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Зинькова Фаина Васильевна</a:t>
            </a:r>
          </a:p>
          <a:p>
            <a:pPr algn="ctr"/>
            <a:r>
              <a:rPr lang="ru-RU" sz="2800" b="1" dirty="0" smtClean="0"/>
              <a:t>Воспитатель</a:t>
            </a:r>
          </a:p>
          <a:p>
            <a:pPr algn="ctr"/>
            <a:r>
              <a:rPr lang="ru-RU" sz="2800" b="1" dirty="0" smtClean="0"/>
              <a:t>С/П «детский сад Солнышко»</a:t>
            </a:r>
          </a:p>
          <a:p>
            <a:pPr algn="ctr"/>
            <a:r>
              <a:rPr lang="ru-RU" sz="2800" b="1" dirty="0" smtClean="0"/>
              <a:t>ГБОУ СОШ с.Новое </a:t>
            </a:r>
            <a:r>
              <a:rPr lang="ru-RU" sz="2800" b="1" dirty="0" err="1" smtClean="0"/>
              <a:t>Ганькино</a:t>
            </a:r>
            <a:endParaRPr lang="ru-RU" sz="28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:\Рисунок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971600" y="548680"/>
            <a:ext cx="777686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55576" y="188641"/>
            <a:ext cx="784887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i="1" dirty="0" smtClean="0">
                <a:solidFill>
                  <a:srgbClr val="FF0000"/>
                </a:solidFill>
              </a:rPr>
              <a:t>Актуальность проблемы социально-личностного развития ребенка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5536" y="1412777"/>
            <a:ext cx="8352928" cy="34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  <a:buFont typeface="Arial" pitchFamily="34" charset="0"/>
              <a:buChar char="•"/>
            </a:pPr>
            <a:endParaRPr lang="ru-RU" sz="20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195736" y="2276872"/>
            <a:ext cx="4572000" cy="34163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ru-RU" dirty="0" smtClean="0">
                <a:solidFill>
                  <a:srgbClr val="FF9966"/>
                </a:solidFill>
                <a:latin typeface="Times New Roman" pitchFamily="18" charset="0"/>
              </a:rPr>
              <a:t>I</a:t>
            </a:r>
            <a:endParaRPr lang="en-US" dirty="0">
              <a:solidFill>
                <a:srgbClr val="FF9966"/>
              </a:solidFill>
              <a:latin typeface="Times New Roman" pitchFamily="18" charset="0"/>
            </a:endParaRPr>
          </a:p>
        </p:txBody>
      </p:sp>
      <p:sp>
        <p:nvSpPr>
          <p:cNvPr id="11265" name="Rectangle 1"/>
          <p:cNvSpPr>
            <a:spLocks noChangeArrowheads="1"/>
          </p:cNvSpPr>
          <p:nvPr/>
        </p:nvSpPr>
        <p:spPr bwMode="auto">
          <a:xfrm rot="10800000" flipV="1">
            <a:off x="1043608" y="1900408"/>
            <a:ext cx="6912768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228600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Важнейшей задачей сегодняшнего дня является сохранение общенационального единства России, духовное оздоровление </a:t>
            </a:r>
            <a:r>
              <a:rPr lang="ru-RU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общества, что невозможно без воспитания национального самосознания.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0" indent="2286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Будущее  нашей Родины зависит не только от технологий и инвестиций, но и от четкости, </a:t>
            </a:r>
            <a:r>
              <a:rPr lang="ru-RU" sz="28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моральн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ых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принципов у детей дошкольного возраста.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:\Рисунок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971600" y="188640"/>
            <a:ext cx="777686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dirty="0" smtClean="0">
                <a:solidFill>
                  <a:srgbClr val="FF0000"/>
                </a:solidFill>
              </a:rPr>
              <a:t>Недостатки в результатах профессиональной деятельности, в основном процессе и в условиях профессиональной деятельности по   формированию у дошкольников </a:t>
            </a:r>
            <a:r>
              <a:rPr lang="ru-RU" sz="2400" b="1" i="1" dirty="0" err="1" smtClean="0">
                <a:solidFill>
                  <a:srgbClr val="FF0000"/>
                </a:solidFill>
              </a:rPr>
              <a:t>социокульрурных</a:t>
            </a:r>
            <a:r>
              <a:rPr lang="ru-RU" sz="2400" b="1" i="1" dirty="0" smtClean="0">
                <a:solidFill>
                  <a:srgbClr val="FF0000"/>
                </a:solidFill>
              </a:rPr>
              <a:t> ценностей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5536" y="1412777"/>
            <a:ext cx="8352928" cy="34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  <a:buFont typeface="Arial" pitchFamily="34" charset="0"/>
              <a:buChar char="•"/>
            </a:pPr>
            <a:endParaRPr lang="ru-RU" sz="20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195736" y="2276872"/>
            <a:ext cx="4572000" cy="34163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ru-RU" dirty="0" smtClean="0">
                <a:solidFill>
                  <a:srgbClr val="FF9966"/>
                </a:solidFill>
                <a:latin typeface="Times New Roman" pitchFamily="18" charset="0"/>
              </a:rPr>
              <a:t>I</a:t>
            </a:r>
            <a:endParaRPr lang="en-US" dirty="0">
              <a:solidFill>
                <a:srgbClr val="FF9966"/>
              </a:solidFill>
              <a:latin typeface="Times New Roman" pitchFamily="18" charset="0"/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467544" y="1916832"/>
          <a:ext cx="8352929" cy="4680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2869"/>
                <a:gridCol w="2735030"/>
                <a:gridCol w="2735030"/>
              </a:tblGrid>
              <a:tr h="995855"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в</a:t>
                      </a:r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результатах</a:t>
                      </a:r>
                      <a:endParaRPr lang="ru-RU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профессиональной деятельности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в основном процессе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в </a:t>
                      </a:r>
                      <a:r>
                        <a:rPr lang="en-US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условиях</a:t>
                      </a:r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профессиональной деятельности</a:t>
                      </a:r>
                      <a:endParaRPr lang="ru-RU" dirty="0"/>
                    </a:p>
                  </a:txBody>
                  <a:tcPr/>
                </a:tc>
              </a:tr>
              <a:tr h="3684665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старший дошкольный возраст все меньше интересуется отечественной культурой</a:t>
                      </a: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-Недостаточно  знаний о себе, своей семье (состав,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распределение семейных обязанностей, семейные традиции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нет разработок по формированию социокультурных ценностей;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-недостаточное взаимодействие детского сада с семьями воспитанников;  в календарно-тематическом планировании мало тем, посвященных 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соцкульт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-недостаточно организовано предметно –развивающее пространство, не оформлены уголки для детей с использованием элементов государственной символики; 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Мало подобрано дидактических игр и пособий, 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:\Рисунок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603448"/>
            <a:ext cx="9144000" cy="7461448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971600" y="548680"/>
            <a:ext cx="777686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39552" y="-315415"/>
            <a:ext cx="806489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i="1" dirty="0" smtClean="0">
                <a:solidFill>
                  <a:srgbClr val="FF0000"/>
                </a:solidFill>
              </a:rPr>
              <a:t>Противоречия между желаемыми результатами  образовательного процесса и реальной ситуацией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067944" y="227687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395536" y="1412776"/>
          <a:ext cx="8424936" cy="45365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12468"/>
                <a:gridCol w="4212468"/>
              </a:tblGrid>
              <a:tr h="497654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Желаемая</a:t>
                      </a:r>
                      <a:r>
                        <a:rPr lang="ru-RU" sz="2400" baseline="0" dirty="0" smtClean="0"/>
                        <a:t> ситуация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Обобщенные недостатки</a:t>
                      </a:r>
                      <a:endParaRPr lang="ru-RU" sz="2400" dirty="0"/>
                    </a:p>
                  </a:txBody>
                  <a:tcPr/>
                </a:tc>
              </a:tr>
              <a:tr h="4038850">
                <a:tc>
                  <a:txBody>
                    <a:bodyPr/>
                    <a:lstStyle/>
                    <a:p>
                      <a:pPr lvl="0"/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Обществу требуются  личности, направленные  на соблюдение нравственных норм</a:t>
                      </a:r>
                    </a:p>
                    <a:p>
                      <a:pPr lvl="0"/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дошкольный  возраст понимается как период нравственного становления детей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современный дошкольник не умеет проявлять свои чувства;</a:t>
                      </a:r>
                    </a:p>
                    <a:p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</a:p>
                    <a:p>
                      <a:pPr lvl="0"/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Нет психолого-педагогических исследований, раскрывающих специфику нравственного развития современных детей</a:t>
                      </a:r>
                    </a:p>
                    <a:p>
                      <a:pPr lvl="0"/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Требуется рассмотреть формы  нравственного воспитания 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:\Рисунок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539552" y="476672"/>
            <a:ext cx="835292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8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043608" y="332656"/>
            <a:ext cx="77768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 i="1" kern="0" dirty="0" smtClean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286000" y="310583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827584" y="404664"/>
            <a:ext cx="756084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i="1" dirty="0" smtClean="0">
                <a:solidFill>
                  <a:srgbClr val="FF0000"/>
                </a:solidFill>
              </a:rPr>
              <a:t>Характеристика изменений в средствах  обучения и воспитания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827584" y="1844824"/>
            <a:ext cx="7416824" cy="43581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ru-RU" dirty="0" smtClean="0"/>
              <a:t> </a:t>
            </a:r>
            <a:r>
              <a:rPr lang="ru-RU" sz="2800" dirty="0" smtClean="0"/>
              <a:t>Для более успешной организации работы по формированию у детей первичных представлений о </a:t>
            </a:r>
            <a:r>
              <a:rPr lang="ru-RU" sz="2800" dirty="0" err="1" smtClean="0"/>
              <a:t>социокультурных</a:t>
            </a:r>
            <a:r>
              <a:rPr lang="ru-RU" sz="2800" dirty="0" smtClean="0"/>
              <a:t> ценностях нашего народа следует  использовать: </a:t>
            </a:r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ru-RU" sz="2800" dirty="0" smtClean="0"/>
              <a:t> ТСО: проекторы, компьютеры; </a:t>
            </a:r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ru-RU" sz="2800" dirty="0" smtClean="0"/>
              <a:t> разработка блока познавательных мероприятий , методических пособий на классификацию «Выбери…»; (разрезные картинки, лото); </a:t>
            </a:r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ru-RU" sz="2800" dirty="0" smtClean="0"/>
              <a:t> художественную литературу;</a:t>
            </a:r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ru-RU" sz="2800" dirty="0" smtClean="0"/>
              <a:t> атрибуты к сюжетно-ролевым играм.</a:t>
            </a:r>
            <a:endParaRPr lang="ru-RU" sz="2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:\Рисунок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611544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971600" y="548680"/>
            <a:ext cx="777686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43608" y="188640"/>
            <a:ext cx="748883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i="1" dirty="0" smtClean="0">
                <a:solidFill>
                  <a:srgbClr val="FF0000"/>
                </a:solidFill>
              </a:rPr>
              <a:t>Описание нового образовательного результата, сформированного у обучающегося</a:t>
            </a:r>
            <a:r>
              <a:rPr lang="ru-RU" sz="3200" dirty="0" smtClean="0">
                <a:solidFill>
                  <a:srgbClr val="FF0000"/>
                </a:solidFill>
              </a:rPr>
              <a:t> 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71600" y="1916832"/>
            <a:ext cx="7920880" cy="36379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 детей сформированы такие нравственные ценности, как почитание старших, послушание, терпение, доброта, сострадание;</a:t>
            </a:r>
          </a:p>
          <a:p>
            <a:pPr>
              <a:lnSpc>
                <a:spcPct val="80000"/>
              </a:lnSpc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имеют элементарные представления об истории, культуре и традициях нашего народа;</a:t>
            </a:r>
          </a:p>
          <a:p>
            <a:pPr>
              <a:lnSpc>
                <a:spcPct val="80000"/>
              </a:lnSpc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достаточно знакомы с символами и гимном Российской федерации, узнают главную крепость нашей столицы,  знают мудрые пословицы, поучительные сказы и т.д.);</a:t>
            </a:r>
          </a:p>
          <a:p>
            <a:pPr>
              <a:lnSpc>
                <a:spcPct val="80000"/>
              </a:lnSpc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 дошкольников сформированы главные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социокультурные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ценности, которые всегда помогают в единении общества: семья, род, Родина, защита родной земли, забота о тех, кто в ней нуждается.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:\Рисунок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69929"/>
            <a:ext cx="9683552" cy="7027929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1115616" y="3284984"/>
            <a:ext cx="6624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4644008" y="2996952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1547664" y="2996952"/>
            <a:ext cx="26330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395536" y="0"/>
            <a:ext cx="1011819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i="1" dirty="0" smtClean="0">
                <a:solidFill>
                  <a:srgbClr val="FF0000"/>
                </a:solidFill>
              </a:rPr>
              <a:t>Перспективы решения проблем</a:t>
            </a:r>
            <a:endParaRPr lang="ru-RU" sz="4000" dirty="0"/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/>
        </p:nvGraphicFramePr>
        <p:xfrm>
          <a:off x="611559" y="908720"/>
          <a:ext cx="8532441" cy="506028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844147"/>
                <a:gridCol w="2844147"/>
                <a:gridCol w="2844147"/>
              </a:tblGrid>
              <a:tr h="1402680">
                <a:tc>
                  <a:txBody>
                    <a:bodyPr/>
                    <a:lstStyle/>
                    <a:p>
                      <a:pPr algn="ctr"/>
                      <a:r>
                        <a:rPr lang="ru-RU" sz="20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Материально-технические изменения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Нормативно-правовые изменения 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Организационные изменения 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727968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Проектирование и пополнение развивающей среды в группах (создание центров активности, подбор атрибутов для</a:t>
                      </a: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игр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;</a:t>
                      </a:r>
                    </a:p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Использование технических средств обучения (электронные презентации,</a:t>
                      </a:r>
                      <a:r>
                        <a:rPr lang="ru-RU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приобрести </a:t>
                      </a:r>
                      <a:r>
                        <a:rPr lang="ru-RU" sz="1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методлитературу</a:t>
                      </a:r>
                      <a:r>
                        <a:rPr lang="ru-RU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по теме</a:t>
                      </a:r>
                      <a:r>
                        <a:rPr lang="ru-RU" dirty="0" smtClean="0"/>
                        <a:t>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внести изменения в годовой план ДОУ, в Основную программу, в календарно-тематическое планирование по формированию первичных представлений о социокультурных у детей дошкольного возраста;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заключитьдоговор</a:t>
                      </a: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с родителями на организацию экскурсий для дошкольников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Организация экскурсий в музеи нашего города</a:t>
                      </a:r>
                    </a:p>
                    <a:p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система открытых  мероприятий в ДОУ с целью закрепить  практические навыки 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:\Рисунок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539552" y="476672"/>
            <a:ext cx="835292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8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043608" y="332656"/>
            <a:ext cx="77768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 i="1" kern="0" dirty="0" smtClean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286000" y="310583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51520" y="2204864"/>
            <a:ext cx="889248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5400" b="1" i="1" dirty="0" smtClean="0">
                <a:solidFill>
                  <a:srgbClr val="FF0000"/>
                </a:solidFill>
              </a:rPr>
              <a:t>СПАСИБО ЗА ВНИМАНИЕ</a:t>
            </a:r>
            <a:endParaRPr lang="ru-RU" sz="5400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Другая 1">
      <a:majorFont>
        <a:latin typeface="Cambria"/>
        <a:ea typeface=""/>
        <a:cs typeface=""/>
      </a:majorFont>
      <a:minorFont>
        <a:latin typeface="Calibri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1385</TotalTime>
  <Words>483</Words>
  <Application>Microsoft Office PowerPoint</Application>
  <PresentationFormat>Экран (4:3)</PresentationFormat>
  <Paragraphs>54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Фаина</dc:creator>
  <cp:lastModifiedBy>Фаина</cp:lastModifiedBy>
  <cp:revision>134</cp:revision>
  <dcterms:created xsi:type="dcterms:W3CDTF">2014-11-15T10:05:37Z</dcterms:created>
  <dcterms:modified xsi:type="dcterms:W3CDTF">2014-11-28T03:45:48Z</dcterms:modified>
</cp:coreProperties>
</file>